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1" r:id="rId1"/>
  </p:sldMasterIdLst>
  <p:notesMasterIdLst>
    <p:notesMasterId r:id="rId10"/>
  </p:notesMasterIdLst>
  <p:handoutMasterIdLst>
    <p:handoutMasterId r:id="rId11"/>
  </p:handoutMasterIdLst>
  <p:sldIdLst>
    <p:sldId id="348" r:id="rId2"/>
    <p:sldId id="387" r:id="rId3"/>
    <p:sldId id="401" r:id="rId4"/>
    <p:sldId id="402" r:id="rId5"/>
    <p:sldId id="403" r:id="rId6"/>
    <p:sldId id="388" r:id="rId7"/>
    <p:sldId id="404" r:id="rId8"/>
    <p:sldId id="339" r:id="rId9"/>
  </p:sldIdLst>
  <p:sldSz cx="9144000" cy="5143500" type="screen16x9"/>
  <p:notesSz cx="6797675" cy="987425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69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5B9BD5"/>
    <a:srgbClr val="3399FF"/>
    <a:srgbClr val="FF5050"/>
    <a:srgbClr val="96BBE4"/>
    <a:srgbClr val="FF9999"/>
    <a:srgbClr val="FF7C80"/>
    <a:srgbClr val="2A0DD7"/>
    <a:srgbClr val="FCE0E0"/>
    <a:srgbClr val="F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88538" autoAdjust="0"/>
  </p:normalViewPr>
  <p:slideViewPr>
    <p:cSldViewPr snapToGrid="0" showGuides="1">
      <p:cViewPr varScale="1">
        <p:scale>
          <a:sx n="151" d="100"/>
          <a:sy n="151" d="100"/>
        </p:scale>
        <p:origin x="372" y="132"/>
      </p:cViewPr>
      <p:guideLst>
        <p:guide orient="horz" pos="2160"/>
        <p:guide pos="3840"/>
        <p:guide orient="horz" pos="166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765776009096076"/>
          <c:y val="0"/>
        </c:manualLayout>
      </c:layout>
      <c:overlay val="0"/>
      <c:spPr>
        <a:solidFill>
          <a:schemeClr val="tx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Уровни готовности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Готово</c:v>
                </c:pt>
                <c:pt idx="1">
                  <c:v>Ограничено готово</c:v>
                </c:pt>
                <c:pt idx="2">
                  <c:v>Не готово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dirty="0" smtClean="0"/>
              <a:t>Распределение по уровням готовности</a:t>
            </a:r>
            <a:endParaRPr lang="ru-RU" sz="1600" dirty="0"/>
          </a:p>
        </c:rich>
      </c:tx>
      <c:overlay val="0"/>
      <c:spPr>
        <a:solidFill>
          <a:schemeClr val="accent3">
            <a:lumMod val="50000"/>
          </a:schemeClr>
        </a:solidFill>
        <a:ln w="16209"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726984836933827"/>
          <c:y val="0.21823972820445195"/>
          <c:w val="0.62027375310789223"/>
          <c:h val="0.547477784315117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4.4691124236185396E-2"/>
                  <c:y val="8.9166984480591148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42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 w="16209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3586691794929464E-2"/>
                  <c:y val="-5.6298466623490198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39,4%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 w="16209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20323776209096"/>
                      <c:h val="0.1089143274552891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0231758229850927E-3"/>
                  <c:y val="-4.4973192647702756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18 %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 w="16209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765101695348838E-2"/>
                  <c:y val="5.843740478193928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11%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 w="16209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21781426231288"/>
                      <c:h val="0.12172777774414667"/>
                    </c:manualLayout>
                  </c15:layout>
                </c:ext>
              </c:extLst>
            </c:dLbl>
            <c:spPr>
              <a:noFill/>
              <a:ln w="16209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Готово</c:v>
                </c:pt>
                <c:pt idx="1">
                  <c:v>Ограничено готово</c:v>
                </c:pt>
                <c:pt idx="2">
                  <c:v>не готово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746928"/>
        <c:axId val="138432480"/>
      </c:barChart>
      <c:valAx>
        <c:axId val="138432480"/>
        <c:scaling>
          <c:orientation val="minMax"/>
        </c:scaling>
        <c:delete val="0"/>
        <c:axPos val="b"/>
        <c:majorGridlines>
          <c:spPr>
            <a:ln w="9525" cap="rnd" cmpd="sng" algn="ctr">
              <a:solidFill>
                <a:schemeClr val="tx1">
                  <a:tint val="75000"/>
                  <a:tint val="76000"/>
                  <a:alpha val="60000"/>
                  <a:hueMod val="94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tint val="76000"/>
                <a:alpha val="60000"/>
                <a:hueMod val="94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63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7746928"/>
        <c:crosses val="autoZero"/>
        <c:crossBetween val="between"/>
      </c:valAx>
      <c:catAx>
        <c:axId val="97746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rnd" cmpd="sng" algn="ctr">
            <a:solidFill>
              <a:schemeClr val="tx1">
                <a:tint val="75000"/>
                <a:tint val="76000"/>
                <a:alpha val="60000"/>
                <a:hueMod val="94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63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432480"/>
        <c:crosses val="autoZero"/>
        <c:auto val="1"/>
        <c:lblAlgn val="ctr"/>
        <c:lblOffset val="100"/>
        <c:noMultiLvlLbl val="0"/>
      </c:catAx>
      <c:spPr>
        <a:noFill/>
        <a:ln w="24734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1071870339990273"/>
          <c:w val="0.41720662065195885"/>
          <c:h val="6.1747714262076432E-2"/>
        </c:manualLayout>
      </c:layout>
      <c:overlay val="0"/>
      <c:spPr>
        <a:noFill/>
        <a:ln w="16209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363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4188"/>
          </a:xfrm>
          <a:prstGeom prst="rect">
            <a:avLst/>
          </a:prstGeom>
        </p:spPr>
        <p:txBody>
          <a:bodyPr vert="horz" lIns="91145" tIns="45572" rIns="91145" bIns="4557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4188"/>
          </a:xfrm>
          <a:prstGeom prst="rect">
            <a:avLst/>
          </a:prstGeom>
        </p:spPr>
        <p:txBody>
          <a:bodyPr vert="horz" lIns="91145" tIns="45572" rIns="91145" bIns="45572" rtlCol="0"/>
          <a:lstStyle>
            <a:lvl1pPr algn="r">
              <a:defRPr sz="1200"/>
            </a:lvl1pPr>
          </a:lstStyle>
          <a:p>
            <a:fld id="{401E0716-219B-4526-8CEB-5CAB3474FF48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8485"/>
            <a:ext cx="2946400" cy="494188"/>
          </a:xfrm>
          <a:prstGeom prst="rect">
            <a:avLst/>
          </a:prstGeom>
        </p:spPr>
        <p:txBody>
          <a:bodyPr vert="horz" lIns="91145" tIns="45572" rIns="91145" bIns="4557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378485"/>
            <a:ext cx="2946400" cy="494188"/>
          </a:xfrm>
          <a:prstGeom prst="rect">
            <a:avLst/>
          </a:prstGeom>
        </p:spPr>
        <p:txBody>
          <a:bodyPr vert="horz" lIns="91145" tIns="45572" rIns="91145" bIns="45572" rtlCol="0" anchor="b"/>
          <a:lstStyle>
            <a:lvl1pPr algn="r">
              <a:defRPr sz="1200"/>
            </a:lvl1pPr>
          </a:lstStyle>
          <a:p>
            <a:fld id="{5AED6A67-6993-4DD8-9D52-B097C0E72E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054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659" cy="495427"/>
          </a:xfrm>
          <a:prstGeom prst="rect">
            <a:avLst/>
          </a:prstGeom>
        </p:spPr>
        <p:txBody>
          <a:bodyPr vert="horz" lIns="91145" tIns="45572" rIns="91145" bIns="4557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8" y="2"/>
            <a:ext cx="2945659" cy="495427"/>
          </a:xfrm>
          <a:prstGeom prst="rect">
            <a:avLst/>
          </a:prstGeom>
        </p:spPr>
        <p:txBody>
          <a:bodyPr vert="horz" lIns="91145" tIns="45572" rIns="91145" bIns="45572" rtlCol="0"/>
          <a:lstStyle>
            <a:lvl1pPr algn="r">
              <a:defRPr sz="1200"/>
            </a:lvl1pPr>
          </a:lstStyle>
          <a:p>
            <a:fld id="{A1E5D531-EAED-4C26-B950-2228F0D1EF97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5075"/>
            <a:ext cx="5924550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5" tIns="45572" rIns="91145" bIns="4557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7"/>
          </a:xfrm>
          <a:prstGeom prst="rect">
            <a:avLst/>
          </a:prstGeom>
        </p:spPr>
        <p:txBody>
          <a:bodyPr vert="horz" lIns="91145" tIns="45572" rIns="91145" bIns="4557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378827"/>
            <a:ext cx="2945659" cy="495426"/>
          </a:xfrm>
          <a:prstGeom prst="rect">
            <a:avLst/>
          </a:prstGeom>
        </p:spPr>
        <p:txBody>
          <a:bodyPr vert="horz" lIns="91145" tIns="45572" rIns="91145" bIns="4557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8" y="9378827"/>
            <a:ext cx="2945659" cy="495426"/>
          </a:xfrm>
          <a:prstGeom prst="rect">
            <a:avLst/>
          </a:prstGeom>
        </p:spPr>
        <p:txBody>
          <a:bodyPr vert="horz" lIns="91145" tIns="45572" rIns="91145" bIns="45572" rtlCol="0" anchor="b"/>
          <a:lstStyle>
            <a:lvl1pPr algn="r">
              <a:defRPr sz="1200"/>
            </a:lvl1pPr>
          </a:lstStyle>
          <a:p>
            <a:fld id="{E3575EB4-435C-49B3-8603-7CCCA8AEF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43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75EB4-435C-49B3-8603-7CCCA8AEF36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17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75EB4-435C-49B3-8603-7CCCA8AEF36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4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75EB4-435C-49B3-8603-7CCCA8AEF36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1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75EB4-435C-49B3-8603-7CCCA8AEF36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3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75EB4-435C-49B3-8603-7CCCA8AEF3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192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75EB4-435C-49B3-8603-7CCCA8AEF36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33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5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244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318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21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5407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826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2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3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3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6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20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0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87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9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28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69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11D4F7-7AD8-45B7-B22C-03FE68F60615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7260E53-4997-4EE0-9C44-60EA24AD13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10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15859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" y="735546"/>
            <a:ext cx="2843809" cy="4407954"/>
          </a:xfrm>
          <a:prstGeom prst="rect">
            <a:avLst/>
          </a:prstGeom>
          <a:gradFill flip="none" rotWithShape="1">
            <a:gsLst>
              <a:gs pos="0">
                <a:srgbClr val="3366CC">
                  <a:tint val="66000"/>
                  <a:satMod val="160000"/>
                </a:srgbClr>
              </a:gs>
              <a:gs pos="50000">
                <a:srgbClr val="3366CC">
                  <a:tint val="44500"/>
                  <a:satMod val="160000"/>
                </a:srgbClr>
              </a:gs>
              <a:gs pos="100000">
                <a:srgbClr val="3366CC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20638" y="2662238"/>
            <a:ext cx="9144000" cy="380359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2361" tIns="51180" rIns="102361" bIns="51180">
            <a:spAutoFit/>
          </a:bodyPr>
          <a:lstStyle/>
          <a:p>
            <a:pPr algn="ctr">
              <a:defRPr/>
            </a:pPr>
            <a:endParaRPr lang="ru-RU" b="0" i="1" dirty="0">
              <a:solidFill>
                <a:schemeClr val="bg2"/>
              </a:solidFill>
            </a:endParaRP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2821663" y="1181850"/>
            <a:ext cx="6300192" cy="2442461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102361" tIns="51180" rIns="102361" bIns="51180">
            <a:spAutoFit/>
            <a:scene3d>
              <a:camera prst="orthographicFront"/>
              <a:lightRig rig="threePt" dir="t"/>
            </a:scene3d>
            <a:sp3d extrusionH="57150">
              <a:extrusionClr>
                <a:schemeClr val="bg2">
                  <a:lumMod val="40000"/>
                  <a:lumOff val="60000"/>
                </a:schemeClr>
              </a:extrusionClr>
            </a:sp3d>
          </a:bodyPr>
          <a:lstStyle/>
          <a:p>
            <a:pPr algn="ctr">
              <a:defRPr/>
            </a:pPr>
            <a:r>
              <a:rPr lang="ru-RU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порядок оценки готовности гидротехнических сооружений к прохождению весеннего половодья и паводков. Предварительные результаты оценки готовности гидротехнических сооружений Ханты-Мансийского автономного округа-Югры к прохождению половодья и паводков 2026 года</a:t>
            </a:r>
            <a:r>
              <a:rPr lang="ru-RU" sz="1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2843213" y="4244181"/>
            <a:ext cx="6300787" cy="349581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102361" tIns="51180" rIns="102361" bIns="5118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Тюмень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35806"/>
            <a:ext cx="9144000" cy="4407694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109" name="TextBox 11"/>
          <p:cNvSpPr txBox="1">
            <a:spLocks noChangeArrowheads="1"/>
          </p:cNvSpPr>
          <p:nvPr/>
        </p:nvSpPr>
        <p:spPr bwMode="auto">
          <a:xfrm>
            <a:off x="2843212" y="-8160"/>
            <a:ext cx="6442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Докладчик: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Гарус Екатерина Владимировна – </a:t>
            </a:r>
            <a:r>
              <a:rPr lang="ru-RU" alt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врио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начальника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межрегионального отдела по надзору за гидротехническими сооружениями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"/>
            <a:ext cx="2843213" cy="735806"/>
          </a:xfrm>
          <a:prstGeom prst="rect">
            <a:avLst/>
          </a:prstGeom>
          <a:noFill/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" y="21877"/>
            <a:ext cx="60742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827584" y="1"/>
            <a:ext cx="1751012" cy="7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9" tIns="36005" rIns="72009" bIns="36005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Северо-Уральское управление Ростехнадзора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4151"/>
          <a:stretch/>
        </p:blipFill>
        <p:spPr>
          <a:xfrm>
            <a:off x="1177583" y="2551531"/>
            <a:ext cx="1686864" cy="204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67" y="655437"/>
            <a:ext cx="2187981" cy="1866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747" y="2601971"/>
            <a:ext cx="1585047" cy="199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"/>
            <a:ext cx="9144000" cy="735807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1"/>
            <a:ext cx="2843213" cy="735806"/>
          </a:xfrm>
          <a:prstGeom prst="rect">
            <a:avLst/>
          </a:prstGeom>
          <a:noFill/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827584" y="1"/>
            <a:ext cx="1751012" cy="7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9" tIns="36005" rIns="72009" bIns="36005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Северо-Уральское управление Ростехнадзора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933689" y="148613"/>
            <a:ext cx="430524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Новый порядок оценки: Балльная система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8709530" y="4843417"/>
            <a:ext cx="544398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ru-RU" sz="1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endParaRPr lang="ru-RU" altLang="ru-RU" sz="15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4" y="0"/>
            <a:ext cx="581359" cy="65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бъект 1"/>
          <p:cNvSpPr>
            <a:spLocks noGrp="1"/>
          </p:cNvSpPr>
          <p:nvPr>
            <p:ph idx="1"/>
          </p:nvPr>
        </p:nvSpPr>
        <p:spPr>
          <a:xfrm>
            <a:off x="0" y="1080550"/>
            <a:ext cx="8785479" cy="4432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оказания методической помощи при реализации положений приказа Федеральной службой по экологическому, технологическому и атомному надзору от 5 ноября 2025 г. № 384 «О безопасной эксплуатации гидротехнических сооружений, поднадзорных федеральной службе по экологическому, технологическому и атомному надзору, в период прохождения весеннего половодья и летне-осенних паводков 2026 года» разработаны Критерии оценки готовности гидротехнических сооружений к прохождению весеннего половодья и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паводков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Объективная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готовности ГТС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весеннему половодью и паводкам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ГТС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I-IV классов, повреждение которых может привести к ЧС.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Балльная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(2 балла – выполнено, 1 балл – частично, 0 баллов – не выполнено).</a:t>
            </a: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Шкала готовности: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Высокий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("Готово"): 80% и более баллов.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Средний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("Ограничено готово"): 60% - 79% баллов.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Низкий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("Не готово"): менее 60% баллов.</a:t>
            </a:r>
          </a:p>
          <a:p>
            <a:pPr marL="0" indent="0">
              <a:buNone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"критических критериев", определяющих допустимость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аварийного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сценария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08150776"/>
              </p:ext>
            </p:extLst>
          </p:nvPr>
        </p:nvGraphicFramePr>
        <p:xfrm>
          <a:off x="5457286" y="2608429"/>
          <a:ext cx="3574288" cy="2385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4148088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"/>
            <a:ext cx="9144000" cy="735807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1"/>
            <a:ext cx="2843213" cy="735806"/>
          </a:xfrm>
          <a:prstGeom prst="rect">
            <a:avLst/>
          </a:prstGeom>
          <a:noFill/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827584" y="1"/>
            <a:ext cx="1751012" cy="7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9" tIns="36005" rIns="72009" bIns="36005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Северо-Уральское управление Ростехнадзора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669632" y="231500"/>
            <a:ext cx="6312097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Ключевые критерии оценки готовности (Примеры) 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8709530" y="4843417"/>
            <a:ext cx="544398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  <a:endParaRPr lang="ru-RU" altLang="ru-RU" sz="15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79302"/>
            <a:ext cx="320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Организационные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719445">
            <a:off x="401982" y="947700"/>
            <a:ext cx="169459" cy="466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1341254" y="953047"/>
            <a:ext cx="149290" cy="534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9734478">
            <a:off x="2189933" y="919565"/>
            <a:ext cx="149290" cy="534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8405" y="1384654"/>
            <a:ext cx="1099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действующей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ГТС.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2857" y="1465849"/>
            <a:ext cx="147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План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ликвидации ЧС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I-II классов).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470" y="1369994"/>
            <a:ext cx="1749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обученного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проведенных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тренировок.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5680" y="708683"/>
            <a:ext cx="320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Техническое состояние: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6924070" y="972249"/>
            <a:ext cx="149290" cy="534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719445">
            <a:off x="6049474" y="987258"/>
            <a:ext cx="169459" cy="466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19734478">
            <a:off x="7831984" y="972248"/>
            <a:ext cx="149290" cy="534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010558" y="1385597"/>
            <a:ext cx="1343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 затворов и свободное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маневрирование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26182" y="1444490"/>
            <a:ext cx="132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исправность контрольно-измерительной аппаратуры (КИА).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84972" y="1502307"/>
            <a:ext cx="1469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критических дефектов (трещины, просадки, эрозия).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55572" y="2797454"/>
            <a:ext cx="1632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" name="Стрелка вниз 35"/>
          <p:cNvSpPr/>
          <p:nvPr/>
        </p:nvSpPr>
        <p:spPr>
          <a:xfrm rot="1719445">
            <a:off x="3832092" y="3223104"/>
            <a:ext cx="169459" cy="466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 rot="19734478">
            <a:off x="4926537" y="3190205"/>
            <a:ext cx="168040" cy="5155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58843" y="407628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5097483" y="3737734"/>
            <a:ext cx="134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Своевременный анализ данных мониторинга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02741" y="3616306"/>
            <a:ext cx="212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проведение наблюдений за состоянием ГТС.</a:t>
            </a:r>
          </a:p>
        </p:txBody>
      </p:sp>
      <p:pic>
        <p:nvPicPr>
          <p:cNvPr id="41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4" y="0"/>
            <a:ext cx="581359" cy="65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69" y="2461136"/>
            <a:ext cx="1280812" cy="75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490" y="2582885"/>
            <a:ext cx="1164251" cy="87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585" y="2152989"/>
            <a:ext cx="1212404" cy="80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631" y="2475243"/>
            <a:ext cx="1571806" cy="88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477" y="2601623"/>
            <a:ext cx="1039420" cy="71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71" y="2311972"/>
            <a:ext cx="781147" cy="104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5873" y="4214684"/>
            <a:ext cx="1401200" cy="101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8553" y="3975604"/>
            <a:ext cx="907677" cy="127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7097" y="2106332"/>
            <a:ext cx="996606" cy="66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012723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"/>
            <a:ext cx="9144000" cy="735807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1"/>
            <a:ext cx="2843213" cy="735806"/>
          </a:xfrm>
          <a:prstGeom prst="rect">
            <a:avLst/>
          </a:prstGeom>
          <a:noFill/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827584" y="1"/>
            <a:ext cx="1751012" cy="7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9" tIns="36005" rIns="72009" bIns="36005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Северо-Уральское управление Ростехнадзора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831903" y="-32240"/>
            <a:ext cx="642202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Предварительные результаты оценки готовности гидротехнических сооружений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Ханты-Мансийского автономного округа – Югры к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прохождению половодья и паводков 2026 года</a:t>
            </a: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8709530" y="4843417"/>
            <a:ext cx="544398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4</a:t>
            </a:r>
            <a:endParaRPr lang="ru-RU" altLang="ru-RU" sz="15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78" y="1126880"/>
            <a:ext cx="335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 апреля 2026 г. Директором Департамента региональной безопасности Ханты-Мансийского автономного округа – Югры утверждён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график проведения предпаводковых обследований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ГТС 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округа – Югры на 2026 год.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952" y="1199213"/>
            <a:ext cx="4477778" cy="2708845"/>
          </a:xfrm>
          <a:prstGeom prst="rect">
            <a:avLst/>
          </a:prstGeom>
          <a:effectLst>
            <a:outerShdw blurRad="1397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618130" y="1608399"/>
            <a:ext cx="1125087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ГТС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395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"/>
            <a:ext cx="9144000" cy="735807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1"/>
            <a:ext cx="2843213" cy="735806"/>
          </a:xfrm>
          <a:prstGeom prst="rect">
            <a:avLst/>
          </a:prstGeom>
          <a:noFill/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827584" y="1"/>
            <a:ext cx="1751012" cy="7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9" tIns="36005" rIns="72009" bIns="36005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Северо-Уральское управление Ростехнадзора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886867" y="-36053"/>
            <a:ext cx="631209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Предварительные результаты оценки готовности гидротехнических сооружений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Ханты-Мансийского автономного округа – Югры к 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прохождению половодья и паводков 2026 года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8709530" y="4843417"/>
            <a:ext cx="544398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5</a:t>
            </a:r>
            <a:endParaRPr lang="ru-RU" altLang="ru-RU" sz="15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58843" y="407628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1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4" y="0"/>
            <a:ext cx="581359" cy="65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3" y="771860"/>
            <a:ext cx="497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Комиссией обследовано 18 ГТС, из них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622701"/>
              </p:ext>
            </p:extLst>
          </p:nvPr>
        </p:nvGraphicFramePr>
        <p:xfrm>
          <a:off x="169254" y="1202878"/>
          <a:ext cx="8430348" cy="3964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087013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"/>
            <a:ext cx="9144000" cy="735807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pic>
        <p:nvPicPr>
          <p:cNvPr id="2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" y="21877"/>
            <a:ext cx="60742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1"/>
            <a:ext cx="2843213" cy="735806"/>
          </a:xfrm>
          <a:prstGeom prst="rect">
            <a:avLst/>
          </a:prstGeom>
          <a:noFill/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827584" y="1"/>
            <a:ext cx="1751012" cy="7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9" tIns="36005" rIns="72009" bIns="36005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Северо-Уральское управление Ростехнадзора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837559" y="79806"/>
            <a:ext cx="6312097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ru-RU" altLang="ru-RU" b="1" dirty="0" smtClean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8709530" y="4843417"/>
            <a:ext cx="544398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6</a:t>
            </a:r>
            <a:endParaRPr lang="ru-RU" altLang="ru-RU" sz="15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81945" y="79805"/>
            <a:ext cx="5414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причины неготовности или ограниченной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3431" y="796721"/>
            <a:ext cx="1828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декларации безопасности ГТС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5939" y="1760805"/>
            <a:ext cx="1828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проектной документации.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56435" y="2829607"/>
            <a:ext cx="2151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аттестации по вопросам безопасности ГТС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70849" y="4105382"/>
            <a:ext cx="1918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программы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(мониторинга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572000" y="1576020"/>
            <a:ext cx="827583" cy="2815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360453" y="745729"/>
            <a:ext cx="22577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 тренировок по порядку действий при аварии ГТС.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89304" y="1963049"/>
            <a:ext cx="3070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ГТС не обеспечивается посредством технического обслуживания и ремонта.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8" y="765928"/>
            <a:ext cx="1424006" cy="943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969" y="1772113"/>
            <a:ext cx="1360074" cy="85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3" y="3043003"/>
            <a:ext cx="964404" cy="13630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1962" y="745728"/>
            <a:ext cx="1678898" cy="10982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6021" y="2021504"/>
            <a:ext cx="1546914" cy="1021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2171" y="3825401"/>
            <a:ext cx="1587245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67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"/>
            <a:ext cx="9144000" cy="735807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pic>
        <p:nvPicPr>
          <p:cNvPr id="2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" y="21877"/>
            <a:ext cx="60742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1"/>
            <a:ext cx="2843213" cy="735806"/>
          </a:xfrm>
          <a:prstGeom prst="rect">
            <a:avLst/>
          </a:prstGeom>
          <a:noFill/>
          <a:ln w="1270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735807"/>
            <a:ext cx="9144000" cy="4407694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827584" y="1"/>
            <a:ext cx="1751012" cy="7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9" tIns="36005" rIns="72009" bIns="36005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Северо-Уральское управление Ростехнадзора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837559" y="79806"/>
            <a:ext cx="6312097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ru-RU" altLang="ru-RU" b="1" dirty="0" smtClean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8709530" y="4843417"/>
            <a:ext cx="544398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7</a:t>
            </a:r>
            <a:endParaRPr lang="ru-RU" altLang="ru-RU" sz="15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6384" y="147323"/>
            <a:ext cx="192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и задачи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438" y="812968"/>
            <a:ext cx="8135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Вывод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округа – Югры готовы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прохождению половодья 2026 года, однако необходимы меры по повышению уровня готовности и устранению выявленных недостатков.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3937" y="1840144"/>
            <a:ext cx="751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ремонту и модернизации ГТС.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и соблюдение проектной и эксплуатационной документации.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повышение квалификации персонала.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контроля за соблюдением требований безопасности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572000" y="1576020"/>
            <a:ext cx="827583" cy="2815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236398" y="3273498"/>
            <a:ext cx="75172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аварий, обеспечение безаварийного пропуска половодья и паводков.</a:t>
            </a:r>
          </a:p>
        </p:txBody>
      </p:sp>
    </p:spTree>
    <p:extLst>
      <p:ext uri="{BB962C8B-B14F-4D97-AF65-F5344CB8AC3E}">
        <p14:creationId xmlns:p14="http://schemas.microsoft.com/office/powerpoint/2010/main" val="13339916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4000" cy="5246443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8316416" y="4882852"/>
            <a:ext cx="827584" cy="2606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8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20638" y="2662237"/>
            <a:ext cx="9144000" cy="380359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2361" tIns="51180" rIns="102361" bIns="51180">
            <a:spAutoFit/>
          </a:bodyPr>
          <a:lstStyle/>
          <a:p>
            <a:pPr algn="ctr">
              <a:defRPr/>
            </a:pPr>
            <a:endParaRPr lang="ru-RU" b="0" i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4919" y="2417862"/>
            <a:ext cx="3254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1470</TotalTime>
  <Words>556</Words>
  <Application>Microsoft Office PowerPoint</Application>
  <PresentationFormat>Экран (16:9)</PresentationFormat>
  <Paragraphs>90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Жиганова Наталья Николаевна</cp:lastModifiedBy>
  <cp:revision>533</cp:revision>
  <cp:lastPrinted>2025-03-27T10:08:32Z</cp:lastPrinted>
  <dcterms:created xsi:type="dcterms:W3CDTF">2018-12-06T15:25:00Z</dcterms:created>
  <dcterms:modified xsi:type="dcterms:W3CDTF">2026-06-30T12:49:42Z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E3F281635F044A46B7D060E9EB3B55BE_13</vt:lpwstr>
  </property>
  <property fmtid="{D5CDD505-2E9C-101B-9397-08002B2CF9AE}" pid="3" name="KSOProductBuildVer">
    <vt:lpwstr>1049-12.2.0.13472</vt:lpwstr>
  </property>
</Properties>
</file>